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25" r:id="rId5"/>
    <p:sldId id="326" r:id="rId6"/>
    <p:sldId id="332" r:id="rId7"/>
    <p:sldId id="329" r:id="rId8"/>
    <p:sldId id="264" r:id="rId9"/>
    <p:sldId id="265" r:id="rId10"/>
    <p:sldId id="323" r:id="rId11"/>
    <p:sldId id="327" r:id="rId12"/>
    <p:sldId id="333" r:id="rId13"/>
    <p:sldId id="328" r:id="rId14"/>
    <p:sldId id="330" r:id="rId15"/>
    <p:sldId id="321" r:id="rId16"/>
    <p:sldId id="331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4"/>
    <p:restoredTop sz="75918"/>
  </p:normalViewPr>
  <p:slideViewPr>
    <p:cSldViewPr snapToGrid="0" snapToObjects="1">
      <p:cViewPr varScale="1">
        <p:scale>
          <a:sx n="95" d="100"/>
          <a:sy n="95" d="100"/>
        </p:scale>
        <p:origin x="936" y="19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recommendations around reframing the learning objectives as measurable outcomes: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Describe the basic ideas and concepts underlying the practice of machine learning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Identify where and how machine learning can play a key role in cybersecurity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 Analyze machine-learning models using statistical tools and choose the best model for a use case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Implement for cybersecurity applications a variety of machine learning models, from classical models such as logistic regression to deep learning techniques such as convolutional neural networks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consider reiterating here how the videos, notebooks, and live sessions fit together in the module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Order? Watching all the videos, then doing the notebooks? Or doing them in the order provided?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 to use notebooks? Just read through them? Encourage them to experiment, etc.?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59625" y="1657349"/>
            <a:ext cx="3916680" cy="1771651"/>
            <a:chOff x="2537460" y="1268729"/>
            <a:chExt cx="2240280" cy="17716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268729"/>
              <a:ext cx="2240280" cy="720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“Statistical 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54535" y="1657349"/>
            <a:ext cx="3916680" cy="1771651"/>
            <a:chOff x="2537460" y="1268729"/>
            <a:chExt cx="2240280" cy="17716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268729"/>
              <a:ext cx="2240280" cy="72009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Collection/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59625" y="3794761"/>
            <a:ext cx="3916680" cy="1771650"/>
            <a:chOff x="2537460" y="1268730"/>
            <a:chExt cx="2240280" cy="17716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268730"/>
              <a:ext cx="2240280" cy="7200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“Attacks and Defenses”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 in Security Applications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54535" y="3794761"/>
            <a:ext cx="3916680" cy="1771650"/>
            <a:chOff x="2537460" y="1268730"/>
            <a:chExt cx="2240280" cy="17716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268730"/>
              <a:ext cx="2240280" cy="7200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“Deployment”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23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32320" y="205401"/>
            <a:ext cx="5059680" cy="5776183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Understand the </a:t>
            </a:r>
            <a:r>
              <a:rPr lang="en-US" b="1" dirty="0">
                <a:solidFill>
                  <a:srgbClr val="7F0000"/>
                </a:solidFill>
              </a:rPr>
              <a:t>basic concepts</a:t>
            </a:r>
            <a:r>
              <a:rPr lang="en-US" dirty="0"/>
              <a:t> and insights underlying the practice of machine learning</a:t>
            </a:r>
          </a:p>
          <a:p>
            <a:r>
              <a:rPr lang="en-US" dirty="0"/>
              <a:t>Identify </a:t>
            </a:r>
            <a:r>
              <a:rPr lang="en-US" b="1" dirty="0">
                <a:solidFill>
                  <a:srgbClr val="7F0000"/>
                </a:solidFill>
              </a:rPr>
              <a:t>practical scenarios</a:t>
            </a:r>
            <a:r>
              <a:rPr lang="en-US" dirty="0"/>
              <a:t> where machine learning can play a key role in cybersecurity</a:t>
            </a:r>
          </a:p>
          <a:p>
            <a:r>
              <a:rPr lang="en-US" dirty="0"/>
              <a:t>Analyze machine-learning models using </a:t>
            </a:r>
            <a:r>
              <a:rPr lang="en-US" b="1" dirty="0">
                <a:solidFill>
                  <a:srgbClr val="7F0000"/>
                </a:solidFill>
              </a:rPr>
              <a:t>statistical tools</a:t>
            </a:r>
            <a:r>
              <a:rPr lang="en-US" dirty="0"/>
              <a:t> and choose the best model for a use case</a:t>
            </a:r>
          </a:p>
          <a:p>
            <a:r>
              <a:rPr lang="en-US" dirty="0"/>
              <a:t>Implement for </a:t>
            </a:r>
            <a:r>
              <a:rPr lang="en-US" b="1" dirty="0">
                <a:solidFill>
                  <a:srgbClr val="7F0000"/>
                </a:solidFill>
              </a:rPr>
              <a:t>cybersecurity applications</a:t>
            </a:r>
            <a:r>
              <a:rPr lang="en-US" dirty="0"/>
              <a:t> a variety of machine learning models</a:t>
            </a:r>
          </a:p>
          <a:p>
            <a:pPr lvl="1"/>
            <a:r>
              <a:rPr lang="en-US" dirty="0"/>
              <a:t>E.g., from classical approaches such as logistic regression to representation learning methods such as convolutional neural networks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Pre-recorded video lectures </a:t>
            </a:r>
          </a:p>
          <a:p>
            <a:pPr lvl="1"/>
            <a:r>
              <a:rPr lang="en-US" dirty="0"/>
              <a:t>The statistical learning framework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Neural networks and deep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A primer to ML in python</a:t>
            </a:r>
          </a:p>
          <a:p>
            <a:pPr lvl="1"/>
            <a:endParaRPr lang="en-US" dirty="0"/>
          </a:p>
          <a:p>
            <a:r>
              <a:rPr lang="en-US" b="1" dirty="0"/>
              <a:t>Exercises and extended reading materials</a:t>
            </a:r>
          </a:p>
          <a:p>
            <a:pPr lvl="1"/>
            <a:r>
              <a:rPr lang="en-US" dirty="0"/>
              <a:t>ML models under the hood (demos in </a:t>
            </a:r>
            <a:r>
              <a:rPr lang="en-US" dirty="0" err="1"/>
              <a:t>Jupyter</a:t>
            </a:r>
            <a:r>
              <a:rPr lang="en-US" dirty="0"/>
              <a:t> notebooks) </a:t>
            </a:r>
          </a:p>
          <a:p>
            <a:pPr lvl="1"/>
            <a:r>
              <a:rPr lang="en-US" dirty="0"/>
              <a:t>Extended reading materials on ML models covered in the video</a:t>
            </a:r>
          </a:p>
          <a:p>
            <a:pPr lvl="1"/>
            <a:endParaRPr lang="en-US" dirty="0"/>
          </a:p>
          <a:p>
            <a:r>
              <a:rPr lang="en-US" b="1" dirty="0"/>
              <a:t>In-class discussions</a:t>
            </a:r>
          </a:p>
          <a:p>
            <a:pPr lvl="1"/>
            <a:r>
              <a:rPr lang="en-US" dirty="0"/>
              <a:t>Breakout room session 1: Comparison of ML models introduced in this module</a:t>
            </a:r>
          </a:p>
          <a:p>
            <a:pPr lvl="1"/>
            <a:r>
              <a:rPr lang="en-US" dirty="0"/>
              <a:t>Breakout room session 2: Case study and model selection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7ABBD-AE67-914D-99D9-1ECEB0A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F4737E-E1D7-CD42-BA17-B517BE1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file sent through the network, does it contain malware? </a:t>
            </a:r>
          </a:p>
          <a:p>
            <a:r>
              <a:rPr lang="en-US" dirty="0"/>
              <a:t>For every login attempt, has someone’s password been compromised? </a:t>
            </a:r>
          </a:p>
          <a:p>
            <a:r>
              <a:rPr lang="en-US" dirty="0"/>
              <a:t>For every email received, is it a phishing attempt? </a:t>
            </a:r>
          </a:p>
          <a:p>
            <a:r>
              <a:rPr lang="en-US" dirty="0"/>
              <a:t>For every request to your servers, is it a denial-of-service (DoS) attack?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083C-0B64-F141-AB6B-7353FC60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</a:t>
            </a:r>
            <a:r>
              <a:rPr lang="en-US" dirty="0">
                <a:latin typeface="+mn-lt"/>
              </a:rPr>
              <a:t>D</a:t>
            </a:r>
            <a:r>
              <a:rPr dirty="0">
                <a:latin typeface="+mn-lt"/>
              </a:rPr>
              <a:t>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071022" y="2424094"/>
            <a:ext cx="126957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</a:t>
            </a:r>
            <a:r>
              <a:rPr sz="2400" dirty="0"/>
              <a:t>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46898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P</a:t>
            </a:r>
            <a:r>
              <a:rPr sz="2400" dirty="0"/>
              <a:t>hilosophy</a:t>
            </a:r>
          </a:p>
          <a:p>
            <a:r>
              <a:rPr lang="en-US" sz="2400" dirty="0"/>
              <a:t>C</a:t>
            </a:r>
            <a:r>
              <a:rPr sz="2400" dirty="0"/>
              <a:t>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61693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I</a:t>
            </a:r>
            <a:r>
              <a:rPr sz="2400" dirty="0"/>
              <a:t>nformation </a:t>
            </a:r>
            <a:r>
              <a:rPr lang="en-US" sz="2400" dirty="0"/>
              <a:t>T</a:t>
            </a:r>
            <a:r>
              <a:rPr sz="2400" dirty="0"/>
              <a:t>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9399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A</a:t>
            </a:r>
            <a:r>
              <a:rPr sz="2400" dirty="0"/>
              <a:t>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75047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O</a:t>
            </a:r>
            <a:r>
              <a:rPr sz="2400" dirty="0"/>
              <a:t>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53915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N</a:t>
            </a:r>
            <a:r>
              <a:rPr sz="2400" dirty="0"/>
              <a:t>eural-</a:t>
            </a:r>
            <a:r>
              <a:rPr lang="en-US" sz="2400" dirty="0"/>
              <a:t>I</a:t>
            </a:r>
            <a:r>
              <a:rPr sz="2400" dirty="0"/>
              <a:t>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Data Science Meets Cybersecurity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F9FB7A-3BC2-534D-8330-D4D991DFDFB3}"/>
              </a:ext>
            </a:extLst>
          </p:cNvPr>
          <p:cNvGrpSpPr/>
          <p:nvPr/>
        </p:nvGrpSpPr>
        <p:grpSpPr>
          <a:xfrm>
            <a:off x="398812" y="2152802"/>
            <a:ext cx="2023614" cy="1833908"/>
            <a:chOff x="2537459" y="1445872"/>
            <a:chExt cx="2240281" cy="13323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7E967-47E3-4F4B-A160-0D3DE0D030C8}"/>
                </a:ext>
              </a:extLst>
            </p:cNvPr>
            <p:cNvSpPr/>
            <p:nvPr/>
          </p:nvSpPr>
          <p:spPr>
            <a:xfrm>
              <a:off x="2537460" y="1445872"/>
              <a:ext cx="2240280" cy="542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608ED0-9D95-194B-9573-C66D9DFAE3A7}"/>
                </a:ext>
              </a:extLst>
            </p:cNvPr>
            <p:cNvSpPr/>
            <p:nvPr/>
          </p:nvSpPr>
          <p:spPr>
            <a:xfrm>
              <a:off x="2537459" y="1988820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Missing data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Acquisition cost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6C8C76-A8D9-5941-8473-744D21E2D642}"/>
              </a:ext>
            </a:extLst>
          </p:cNvPr>
          <p:cNvGrpSpPr/>
          <p:nvPr/>
        </p:nvGrpSpPr>
        <p:grpSpPr>
          <a:xfrm>
            <a:off x="3043979" y="2169709"/>
            <a:ext cx="2183671" cy="1854377"/>
            <a:chOff x="2537460" y="1431001"/>
            <a:chExt cx="2240280" cy="13472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1FDD5D-8653-D743-BF37-D0CBA23AD517}"/>
                </a:ext>
              </a:extLst>
            </p:cNvPr>
            <p:cNvSpPr/>
            <p:nvPr/>
          </p:nvSpPr>
          <p:spPr>
            <a:xfrm>
              <a:off x="2537460" y="1431001"/>
              <a:ext cx="2240280" cy="557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Representation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F8320A-7356-6448-9973-2621BAC424A3}"/>
                </a:ext>
              </a:extLst>
            </p:cNvPr>
            <p:cNvSpPr/>
            <p:nvPr/>
          </p:nvSpPr>
          <p:spPr>
            <a:xfrm>
              <a:off x="2537460" y="1988821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Interpretability; Fairness;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Anonymization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9F1B78-0C81-104D-B52D-DB6A0FD8453C}"/>
              </a:ext>
            </a:extLst>
          </p:cNvPr>
          <p:cNvGrpSpPr/>
          <p:nvPr/>
        </p:nvGrpSpPr>
        <p:grpSpPr>
          <a:xfrm>
            <a:off x="5813140" y="2169710"/>
            <a:ext cx="2379873" cy="1854376"/>
            <a:chOff x="2537460" y="1431001"/>
            <a:chExt cx="2240280" cy="13472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55A74D-D0BF-1644-95CC-85F1F54E13E8}"/>
                </a:ext>
              </a:extLst>
            </p:cNvPr>
            <p:cNvSpPr/>
            <p:nvPr/>
          </p:nvSpPr>
          <p:spPr>
            <a:xfrm>
              <a:off x="2537460" y="1431001"/>
              <a:ext cx="2240280" cy="557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5D29CC-01C3-4643-96B3-42E682A7D55A}"/>
                </a:ext>
              </a:extLst>
            </p:cNvPr>
            <p:cNvSpPr/>
            <p:nvPr/>
          </p:nvSpPr>
          <p:spPr>
            <a:xfrm>
              <a:off x="2537460" y="1988821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Efficiency; Accuracy; Interpretability; Adversarial resistance;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682C49-164B-EF45-9AB8-0CC87262B6A4}"/>
              </a:ext>
            </a:extLst>
          </p:cNvPr>
          <p:cNvGrpSpPr/>
          <p:nvPr/>
        </p:nvGrpSpPr>
        <p:grpSpPr>
          <a:xfrm>
            <a:off x="8814567" y="2152801"/>
            <a:ext cx="2379873" cy="1833912"/>
            <a:chOff x="2537460" y="1444323"/>
            <a:chExt cx="2240280" cy="9331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86DE2-D770-0347-916D-DD0AC3062C46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Deployment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E57660-43FC-8A44-8043-C10FB1545BC1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87043B9-15BB-644E-9165-FCDFD4C554A5}"/>
              </a:ext>
            </a:extLst>
          </p:cNvPr>
          <p:cNvSpPr/>
          <p:nvPr/>
        </p:nvSpPr>
        <p:spPr>
          <a:xfrm>
            <a:off x="2574903" y="2900125"/>
            <a:ext cx="323125" cy="196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2AF713-7698-934E-BA9F-8E69AD3C6A01}"/>
              </a:ext>
            </a:extLst>
          </p:cNvPr>
          <p:cNvSpPr/>
          <p:nvPr/>
        </p:nvSpPr>
        <p:spPr>
          <a:xfrm>
            <a:off x="5373601" y="2900122"/>
            <a:ext cx="328928" cy="196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-Up Arrow 3">
            <a:extLst>
              <a:ext uri="{FF2B5EF4-FFF2-40B4-BE49-F238E27FC236}">
                <a16:creationId xmlns:a16="http://schemas.microsoft.com/office/drawing/2014/main" id="{28682DEA-3711-9F44-B2F0-6550FE62E21C}"/>
              </a:ext>
            </a:extLst>
          </p:cNvPr>
          <p:cNvSpPr/>
          <p:nvPr/>
        </p:nvSpPr>
        <p:spPr>
          <a:xfrm flipH="1">
            <a:off x="1148374" y="4274500"/>
            <a:ext cx="10205425" cy="902527"/>
          </a:xfrm>
          <a:prstGeom prst="bentUpArrow">
            <a:avLst>
              <a:gd name="adj1" fmla="val 16041"/>
              <a:gd name="adj2" fmla="val 20207"/>
              <a:gd name="adj3" fmla="val 25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59032F9-AEB3-194D-9B50-C5B0D0C27507}"/>
              </a:ext>
            </a:extLst>
          </p:cNvPr>
          <p:cNvSpPr/>
          <p:nvPr/>
        </p:nvSpPr>
        <p:spPr>
          <a:xfrm>
            <a:off x="8339326" y="2903487"/>
            <a:ext cx="328928" cy="196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-Turn Arrow 45">
            <a:extLst>
              <a:ext uri="{FF2B5EF4-FFF2-40B4-BE49-F238E27FC236}">
                <a16:creationId xmlns:a16="http://schemas.microsoft.com/office/drawing/2014/main" id="{89B0BE2E-48D4-0241-8B00-E376230C5315}"/>
              </a:ext>
            </a:extLst>
          </p:cNvPr>
          <p:cNvSpPr/>
          <p:nvPr/>
        </p:nvSpPr>
        <p:spPr>
          <a:xfrm rot="5400000">
            <a:off x="10382294" y="3870094"/>
            <a:ext cx="2270714" cy="439390"/>
          </a:xfrm>
          <a:prstGeom prst="uturnArrow">
            <a:avLst>
              <a:gd name="adj1" fmla="val 28221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5AED0CF-06E6-A741-BB61-59565F7A4361}"/>
              </a:ext>
            </a:extLst>
          </p:cNvPr>
          <p:cNvSpPr/>
          <p:nvPr/>
        </p:nvSpPr>
        <p:spPr>
          <a:xfrm rot="5400000">
            <a:off x="6837337" y="1085814"/>
            <a:ext cx="294440" cy="1777115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07946-146B-5542-B4C9-211A1FF77CEA}"/>
              </a:ext>
            </a:extLst>
          </p:cNvPr>
          <p:cNvSpPr txBox="1"/>
          <p:nvPr/>
        </p:nvSpPr>
        <p:spPr>
          <a:xfrm>
            <a:off x="6417735" y="142868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349268-6D52-3F4A-B9E9-5C3456882036}"/>
              </a:ext>
            </a:extLst>
          </p:cNvPr>
          <p:cNvSpPr txBox="1"/>
          <p:nvPr/>
        </p:nvSpPr>
        <p:spPr>
          <a:xfrm>
            <a:off x="10214502" y="446352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4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95277AF3-F10B-6F4F-A7CC-E7276D8BD2BD}"/>
              </a:ext>
            </a:extLst>
          </p:cNvPr>
          <p:cNvSpPr/>
          <p:nvPr/>
        </p:nvSpPr>
        <p:spPr>
          <a:xfrm rot="5400000">
            <a:off x="2719571" y="-399496"/>
            <a:ext cx="310567" cy="4705592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1336F3B-61B1-244F-8DBB-B8198997DB34}"/>
              </a:ext>
            </a:extLst>
          </p:cNvPr>
          <p:cNvSpPr/>
          <p:nvPr/>
        </p:nvSpPr>
        <p:spPr>
          <a:xfrm rot="5400000" flipH="1">
            <a:off x="5374836" y="1927986"/>
            <a:ext cx="381986" cy="4705592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3D2CE0-C6B4-9042-8459-F8320BA142D3}"/>
              </a:ext>
            </a:extLst>
          </p:cNvPr>
          <p:cNvSpPr txBox="1"/>
          <p:nvPr/>
        </p:nvSpPr>
        <p:spPr>
          <a:xfrm>
            <a:off x="2169643" y="14545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C02717-612C-3F45-9BC2-1E15CA0FCD9D}"/>
              </a:ext>
            </a:extLst>
          </p:cNvPr>
          <p:cNvSpPr txBox="1"/>
          <p:nvPr/>
        </p:nvSpPr>
        <p:spPr>
          <a:xfrm>
            <a:off x="4903332" y="44867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963</Words>
  <Application>Microsoft Macintosh PowerPoint</Application>
  <PresentationFormat>Widescreen</PresentationFormat>
  <Paragraphs>156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Wingdings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Machine Learning Use Cases</vt:lpstr>
      <vt:lpstr>Definition of Machine learning</vt:lpstr>
      <vt:lpstr>A Brief History</vt:lpstr>
      <vt:lpstr>Related Disciplines</vt:lpstr>
      <vt:lpstr>Module Overview</vt:lpstr>
      <vt:lpstr>When Data Science Meets Cybersecurity</vt:lpstr>
      <vt:lpstr>Where Are We?</vt:lpstr>
      <vt:lpstr>Foundations of “Modeling”</vt:lpstr>
      <vt:lpstr>Learning Objective</vt:lpstr>
      <vt:lpstr>After participating in this module, you will</vt:lpstr>
      <vt:lpstr>Rest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Nick Feamster</cp:lastModifiedBy>
  <cp:revision>210</cp:revision>
  <cp:lastPrinted>2019-10-22T16:35:22Z</cp:lastPrinted>
  <dcterms:created xsi:type="dcterms:W3CDTF">2019-10-07T15:32:39Z</dcterms:created>
  <dcterms:modified xsi:type="dcterms:W3CDTF">2021-02-08T16:42:02Z</dcterms:modified>
</cp:coreProperties>
</file>